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57"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61" autoAdjust="0"/>
    <p:restoredTop sz="77040" autoAdjust="0"/>
  </p:normalViewPr>
  <p:slideViewPr>
    <p:cSldViewPr snapToGrid="0">
      <p:cViewPr varScale="1">
        <p:scale>
          <a:sx n="164" d="100"/>
          <a:sy n="164" d="100"/>
        </p:scale>
        <p:origin x="223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374514-E2FE-4343-9EEE-D94C15D08817}" type="datetimeFigureOut">
              <a:rPr lang="en-GB" smtClean="0"/>
              <a:t>01/10/2020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78783D-971D-4E37-BD1D-A55DECD31106}" type="slidenum">
              <a:rPr lang="en-GB" smtClean="0"/>
              <a:t>‹#›</a:t>
            </a:fld>
            <a:endParaRPr lang="en-GB"/>
          </a:p>
        </p:txBody>
      </p:sp>
    </p:spTree>
    <p:extLst>
      <p:ext uri="{BB962C8B-B14F-4D97-AF65-F5344CB8AC3E}">
        <p14:creationId xmlns:p14="http://schemas.microsoft.com/office/powerpoint/2010/main" val="1149174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make the table, start with a 5 x 8 table.  Use the table’s “Design &gt; Table Style Options” to turn off the banding and turn on “first column” highlight. Use “Design &gt; Table Style” to change the </a:t>
            </a:r>
            <a:r>
              <a:rPr lang="en-US" dirty="0" err="1"/>
              <a:t>colours</a:t>
            </a:r>
            <a:r>
              <a:rPr lang="en-US" dirty="0"/>
              <a:t> something more subtle than the default.</a:t>
            </a:r>
          </a:p>
          <a:p>
            <a:endParaRPr lang="en-US" dirty="0"/>
          </a:p>
          <a:p>
            <a:r>
              <a:rPr lang="en-US" dirty="0"/>
              <a:t>To make the bottom row deeper, use the “Layout &gt; Merge &gt; Merge Cells” tool to merge the bottom four cells of each column into one.  If you need to add more rows, use “Layout &gt; Rows &amp; Columns &gt; Insert Below”.</a:t>
            </a:r>
          </a:p>
          <a:p>
            <a:endParaRPr lang="en-US" dirty="0"/>
          </a:p>
          <a:p>
            <a:r>
              <a:rPr lang="en-US" dirty="0"/>
              <a:t>To add the background image to the table cells, use the “Design &gt; Table Style &gt; Shading” tool to add one image at a time.</a:t>
            </a:r>
          </a:p>
          <a:p>
            <a:endParaRPr lang="en-US" dirty="0"/>
          </a:p>
          <a:p>
            <a:r>
              <a:rPr lang="en-US" dirty="0"/>
              <a:t>To make the top-left and bottom-left cells vanish, set their background </a:t>
            </a:r>
            <a:r>
              <a:rPr lang="en-US" dirty="0" err="1"/>
              <a:t>colour</a:t>
            </a:r>
            <a:r>
              <a:rPr lang="en-US" dirty="0"/>
              <a:t> to white.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distribute space evenly between columns, use “Layout &gt; Cell Size &gt; Distribute Columns”.</a:t>
            </a:r>
            <a:endParaRPr lang="en-GB" dirty="0"/>
          </a:p>
          <a:p>
            <a:endParaRPr lang="en-GB" dirty="0"/>
          </a:p>
        </p:txBody>
      </p:sp>
      <p:sp>
        <p:nvSpPr>
          <p:cNvPr id="4" name="Slide Number Placeholder 3"/>
          <p:cNvSpPr>
            <a:spLocks noGrp="1"/>
          </p:cNvSpPr>
          <p:nvPr>
            <p:ph type="sldNum" sz="quarter" idx="5"/>
          </p:nvPr>
        </p:nvSpPr>
        <p:spPr/>
        <p:txBody>
          <a:bodyPr/>
          <a:lstStyle/>
          <a:p>
            <a:fld id="{0378783D-971D-4E37-BD1D-A55DECD31106}" type="slidenum">
              <a:rPr lang="en-GB" smtClean="0"/>
              <a:t>5</a:t>
            </a:fld>
            <a:endParaRPr lang="en-GB"/>
          </a:p>
        </p:txBody>
      </p:sp>
    </p:spTree>
    <p:extLst>
      <p:ext uri="{BB962C8B-B14F-4D97-AF65-F5344CB8AC3E}">
        <p14:creationId xmlns:p14="http://schemas.microsoft.com/office/powerpoint/2010/main" val="1601828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0C165-3FC3-4940-9B66-37FEE58929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293212-EC56-4F9D-8BF7-929C1C6366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249728B-7763-48A4-8B16-4509D8A2049A}"/>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5" name="Footer Placeholder 4">
            <a:extLst>
              <a:ext uri="{FF2B5EF4-FFF2-40B4-BE49-F238E27FC236}">
                <a16:creationId xmlns:a16="http://schemas.microsoft.com/office/drawing/2014/main" id="{458587EA-572A-498E-9099-CD29B3534D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B82BAC-4A31-4A22-95B5-E4913ACEAC2C}"/>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3883700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02A0B-AFB4-4BB2-8D91-5A9E14DBBD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998EA1-23A3-460C-8B64-987E1D4CFF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988D9D-4668-4A82-A21E-F40D9EBA1DA9}"/>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5" name="Footer Placeholder 4">
            <a:extLst>
              <a:ext uri="{FF2B5EF4-FFF2-40B4-BE49-F238E27FC236}">
                <a16:creationId xmlns:a16="http://schemas.microsoft.com/office/drawing/2014/main" id="{FE2A7555-1D78-49E1-A365-EAC95D6908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75CD62-FEC8-47B2-803E-C831072B4E31}"/>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119448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EEB9C4-7958-4EDD-BD1A-8775201C17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A03E81-205E-4A8C-9088-4B604BE7B7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684945-E1B5-499B-ACA3-695166C0DE30}"/>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5" name="Footer Placeholder 4">
            <a:extLst>
              <a:ext uri="{FF2B5EF4-FFF2-40B4-BE49-F238E27FC236}">
                <a16:creationId xmlns:a16="http://schemas.microsoft.com/office/drawing/2014/main" id="{5FA68A9B-CAA7-4AE6-A84A-0B80740DC6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05F678-A80B-44D7-974C-8D05240385C0}"/>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279492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BD6D-F5E2-45BB-9442-75285C4CB7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43D7A5-48CC-4EB9-B826-C8CF70D317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925D4C-3747-4373-B115-CD4E5FBA2897}"/>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5" name="Footer Placeholder 4">
            <a:extLst>
              <a:ext uri="{FF2B5EF4-FFF2-40B4-BE49-F238E27FC236}">
                <a16:creationId xmlns:a16="http://schemas.microsoft.com/office/drawing/2014/main" id="{B6BAF10B-937B-4B02-B617-AF272C9F87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A2FC09-0733-4C48-BA6C-2FE558BFDD25}"/>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350776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AAD05-C8C3-45C8-9F5C-4F7B284CE9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C48E4F9-B2BD-4956-8D4D-FE5E227EA5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70B7B8-B9D9-46D7-8225-0742CAB0276C}"/>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5" name="Footer Placeholder 4">
            <a:extLst>
              <a:ext uri="{FF2B5EF4-FFF2-40B4-BE49-F238E27FC236}">
                <a16:creationId xmlns:a16="http://schemas.microsoft.com/office/drawing/2014/main" id="{AEA5EBF2-5548-4912-A05F-5C07F2FDAD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E97CE6-10B6-4AF1-ACC5-E23BDD47AEDE}"/>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4178316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7A73-3881-4FD0-9DEE-463981F801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4BB58D9-FA36-4D54-B214-AAB4A1F2E5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CCD750-34D8-4B7A-A45D-D93B3A3105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B0EDABD-2822-4174-8D0E-3DB42F0726F0}"/>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6" name="Footer Placeholder 5">
            <a:extLst>
              <a:ext uri="{FF2B5EF4-FFF2-40B4-BE49-F238E27FC236}">
                <a16:creationId xmlns:a16="http://schemas.microsoft.com/office/drawing/2014/main" id="{CCD324B7-C671-4628-B29E-9BA9EC8228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B72A61-AADF-42FB-B335-22B685698324}"/>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2076733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8D844-2193-424B-A52A-466E8BC8F7C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456B28-83B1-4955-8F44-3BD0D3D3C1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02EB26-7959-4313-AA53-410DD8E994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A55BAB-FB61-4E5A-9D18-E6F8590596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932B18-8553-4B01-A7F8-E64C64F249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448DE48-F245-462D-841F-1D2D3C11D642}"/>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8" name="Footer Placeholder 7">
            <a:extLst>
              <a:ext uri="{FF2B5EF4-FFF2-40B4-BE49-F238E27FC236}">
                <a16:creationId xmlns:a16="http://schemas.microsoft.com/office/drawing/2014/main" id="{28893346-CCF7-45D8-91C6-03DEC1CB782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00B6AF4-4D26-45EA-9D20-769BC06A79E2}"/>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2697931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6614D-4C2D-4999-9205-6194670D120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1B56A4-5542-4CFA-A986-D9751C047C91}"/>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4" name="Footer Placeholder 3">
            <a:extLst>
              <a:ext uri="{FF2B5EF4-FFF2-40B4-BE49-F238E27FC236}">
                <a16:creationId xmlns:a16="http://schemas.microsoft.com/office/drawing/2014/main" id="{77222EB6-8957-4946-ACED-1A87871997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0EDDA9-0E05-493A-A0F6-53CDC497AA77}"/>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711808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5CA950-1E62-43EE-8FEF-4D4315EBDB71}"/>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3" name="Footer Placeholder 2">
            <a:extLst>
              <a:ext uri="{FF2B5EF4-FFF2-40B4-BE49-F238E27FC236}">
                <a16:creationId xmlns:a16="http://schemas.microsoft.com/office/drawing/2014/main" id="{FE6B46DF-9F32-4EAD-A3D6-173E5A87A99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3502A4D-83B2-4519-8882-5D86C3A326F4}"/>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131347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3B943-A822-48D9-B569-1D65E928CF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CCA9B6E-7BB0-4499-B1ED-666FC164E0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4F46D91-AEF4-49E6-8825-66D7CF810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3046F-BDF5-4B55-97AC-0B7D65A2B2CD}"/>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6" name="Footer Placeholder 5">
            <a:extLst>
              <a:ext uri="{FF2B5EF4-FFF2-40B4-BE49-F238E27FC236}">
                <a16:creationId xmlns:a16="http://schemas.microsoft.com/office/drawing/2014/main" id="{9268775D-4033-4EC0-A8D8-9A88DCC0BE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8407BF-94F0-478F-BF54-DB81E2EAC561}"/>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437366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324F4-0818-4657-9247-C47CF9BFB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5030E8-A1D9-4F95-88CE-6359BEF40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2B1DA56-9E1F-4B9B-95D9-00DD0E8BAA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0AAD5D-43E9-4D6D-9A3E-C745A9E1C172}"/>
              </a:ext>
            </a:extLst>
          </p:cNvPr>
          <p:cNvSpPr>
            <a:spLocks noGrp="1"/>
          </p:cNvSpPr>
          <p:nvPr>
            <p:ph type="dt" sz="half" idx="10"/>
          </p:nvPr>
        </p:nvSpPr>
        <p:spPr/>
        <p:txBody>
          <a:bodyPr/>
          <a:lstStyle/>
          <a:p>
            <a:fld id="{8607257D-BC02-4947-B734-C2EE56C58773}" type="datetimeFigureOut">
              <a:rPr lang="en-GB" smtClean="0"/>
              <a:t>01/10/2020</a:t>
            </a:fld>
            <a:endParaRPr lang="en-GB"/>
          </a:p>
        </p:txBody>
      </p:sp>
      <p:sp>
        <p:nvSpPr>
          <p:cNvPr id="6" name="Footer Placeholder 5">
            <a:extLst>
              <a:ext uri="{FF2B5EF4-FFF2-40B4-BE49-F238E27FC236}">
                <a16:creationId xmlns:a16="http://schemas.microsoft.com/office/drawing/2014/main" id="{5F556579-0B3F-4813-9EB0-4B456658AD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E23BFD-C965-446A-9122-BA8C8A8AA075}"/>
              </a:ext>
            </a:extLst>
          </p:cNvPr>
          <p:cNvSpPr>
            <a:spLocks noGrp="1"/>
          </p:cNvSpPr>
          <p:nvPr>
            <p:ph type="sldNum" sz="quarter" idx="12"/>
          </p:nvPr>
        </p:nvSpPr>
        <p:spPr/>
        <p:txBody>
          <a:bodyPr/>
          <a:lstStyle/>
          <a:p>
            <a:fld id="{52E863A1-C61F-48DC-AEAC-5B69AF4CDF41}" type="slidenum">
              <a:rPr lang="en-GB" smtClean="0"/>
              <a:t>‹#›</a:t>
            </a:fld>
            <a:endParaRPr lang="en-GB"/>
          </a:p>
        </p:txBody>
      </p:sp>
    </p:spTree>
    <p:extLst>
      <p:ext uri="{BB962C8B-B14F-4D97-AF65-F5344CB8AC3E}">
        <p14:creationId xmlns:p14="http://schemas.microsoft.com/office/powerpoint/2010/main" val="498979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73D5D1-281F-43C1-B85A-C79A6E4D2F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609A05-E744-44AF-9F86-6D8D050A1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F6B03B-2716-42CE-82B4-0EF39F34F0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7257D-BC02-4947-B734-C2EE56C58773}" type="datetimeFigureOut">
              <a:rPr lang="en-GB" smtClean="0"/>
              <a:t>01/10/2020</a:t>
            </a:fld>
            <a:endParaRPr lang="en-GB"/>
          </a:p>
        </p:txBody>
      </p:sp>
      <p:sp>
        <p:nvSpPr>
          <p:cNvPr id="5" name="Footer Placeholder 4">
            <a:extLst>
              <a:ext uri="{FF2B5EF4-FFF2-40B4-BE49-F238E27FC236}">
                <a16:creationId xmlns:a16="http://schemas.microsoft.com/office/drawing/2014/main" id="{10ED7B53-EA2F-4955-8F03-E7562D733E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62A40BC-34C4-4067-AEDA-380C260F3C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863A1-C61F-48DC-AEAC-5B69AF4CDF41}" type="slidenum">
              <a:rPr lang="en-GB" smtClean="0"/>
              <a:t>‹#›</a:t>
            </a:fld>
            <a:endParaRPr lang="en-GB"/>
          </a:p>
        </p:txBody>
      </p:sp>
    </p:spTree>
    <p:extLst>
      <p:ext uri="{BB962C8B-B14F-4D97-AF65-F5344CB8AC3E}">
        <p14:creationId xmlns:p14="http://schemas.microsoft.com/office/powerpoint/2010/main" val="1943929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12B0F-3BCD-41E8-9B43-1798E8E61D9E}"/>
              </a:ext>
            </a:extLst>
          </p:cNvPr>
          <p:cNvSpPr>
            <a:spLocks noGrp="1"/>
          </p:cNvSpPr>
          <p:nvPr>
            <p:ph type="ctrTitle"/>
          </p:nvPr>
        </p:nvSpPr>
        <p:spPr/>
        <p:txBody>
          <a:bodyPr/>
          <a:lstStyle/>
          <a:p>
            <a:r>
              <a:rPr lang="en-US" dirty="0"/>
              <a:t>Information Literacy</a:t>
            </a:r>
            <a:endParaRPr lang="en-GB" dirty="0"/>
          </a:p>
        </p:txBody>
      </p:sp>
      <p:sp>
        <p:nvSpPr>
          <p:cNvPr id="3" name="Subtitle 2">
            <a:extLst>
              <a:ext uri="{FF2B5EF4-FFF2-40B4-BE49-F238E27FC236}">
                <a16:creationId xmlns:a16="http://schemas.microsoft.com/office/drawing/2014/main" id="{130DDBF1-5F1D-400F-BDD6-0478CC235683}"/>
              </a:ext>
            </a:extLst>
          </p:cNvPr>
          <p:cNvSpPr>
            <a:spLocks noGrp="1"/>
          </p:cNvSpPr>
          <p:nvPr>
            <p:ph type="subTitle" idx="1"/>
          </p:nvPr>
        </p:nvSpPr>
        <p:spPr/>
        <p:txBody>
          <a:bodyPr/>
          <a:lstStyle/>
          <a:p>
            <a:r>
              <a:rPr lang="en-US" dirty="0"/>
              <a:t>Week 3 – in-class assignment and challenges</a:t>
            </a:r>
            <a:endParaRPr lang="en-GB" dirty="0"/>
          </a:p>
        </p:txBody>
      </p:sp>
      <p:sp>
        <p:nvSpPr>
          <p:cNvPr id="4" name="TextBox 3">
            <a:extLst>
              <a:ext uri="{FF2B5EF4-FFF2-40B4-BE49-F238E27FC236}">
                <a16:creationId xmlns:a16="http://schemas.microsoft.com/office/drawing/2014/main" id="{31E9A731-F799-47E1-A9C0-118DEB0E7267}"/>
              </a:ext>
            </a:extLst>
          </p:cNvPr>
          <p:cNvSpPr txBox="1"/>
          <p:nvPr/>
        </p:nvSpPr>
        <p:spPr>
          <a:xfrm>
            <a:off x="297180" y="297180"/>
            <a:ext cx="2095500" cy="646331"/>
          </a:xfrm>
          <a:prstGeom prst="rect">
            <a:avLst/>
          </a:prstGeom>
          <a:noFill/>
          <a:ln w="12700">
            <a:solidFill>
              <a:schemeClr val="accent6">
                <a:lumMod val="75000"/>
              </a:schemeClr>
            </a:solidFill>
            <a:prstDash val="sysDot"/>
          </a:ln>
        </p:spPr>
        <p:txBody>
          <a:bodyPr wrap="square" rtlCol="0">
            <a:spAutoFit/>
          </a:bodyPr>
          <a:lstStyle/>
          <a:p>
            <a:pPr algn="ctr"/>
            <a:r>
              <a:rPr lang="en-US" dirty="0">
                <a:solidFill>
                  <a:schemeClr val="accent6">
                    <a:lumMod val="50000"/>
                  </a:schemeClr>
                </a:solidFill>
              </a:rPr>
              <a:t>im</a:t>
            </a:r>
            <a:r>
              <a:rPr lang="en-US" dirty="0">
                <a:solidFill>
                  <a:schemeClr val="accent6">
                    <a:lumMod val="60000"/>
                    <a:lumOff val="40000"/>
                  </a:schemeClr>
                </a:solidFill>
              </a:rPr>
              <a:t>a</a:t>
            </a:r>
            <a:r>
              <a:rPr lang="en-US" dirty="0">
                <a:solidFill>
                  <a:schemeClr val="accent6">
                    <a:lumMod val="50000"/>
                  </a:schemeClr>
                </a:solidFill>
              </a:rPr>
              <a:t>gine there’s </a:t>
            </a:r>
            <a:r>
              <a:rPr lang="en-US" dirty="0">
                <a:solidFill>
                  <a:schemeClr val="accent6">
                    <a:lumMod val="60000"/>
                    <a:lumOff val="40000"/>
                  </a:schemeClr>
                </a:solidFill>
              </a:rPr>
              <a:t>a</a:t>
            </a:r>
          </a:p>
          <a:p>
            <a:pPr algn="ctr"/>
            <a:r>
              <a:rPr lang="en-US" dirty="0">
                <a:solidFill>
                  <a:schemeClr val="accent6">
                    <a:lumMod val="50000"/>
                  </a:schemeClr>
                </a:solidFill>
              </a:rPr>
              <a:t>KU</a:t>
            </a:r>
            <a:r>
              <a:rPr lang="en-US" dirty="0">
                <a:solidFill>
                  <a:schemeClr val="accent6">
                    <a:lumMod val="60000"/>
                    <a:lumOff val="40000"/>
                  </a:schemeClr>
                </a:solidFill>
              </a:rPr>
              <a:t>A</a:t>
            </a:r>
            <a:r>
              <a:rPr lang="en-US" dirty="0">
                <a:solidFill>
                  <a:schemeClr val="accent6">
                    <a:lumMod val="50000"/>
                  </a:schemeClr>
                </a:solidFill>
              </a:rPr>
              <a:t>S logo here</a:t>
            </a:r>
            <a:endParaRPr lang="en-GB" dirty="0">
              <a:solidFill>
                <a:schemeClr val="accent6">
                  <a:lumMod val="50000"/>
                </a:schemeClr>
              </a:solidFill>
            </a:endParaRPr>
          </a:p>
        </p:txBody>
      </p:sp>
    </p:spTree>
    <p:extLst>
      <p:ext uri="{BB962C8B-B14F-4D97-AF65-F5344CB8AC3E}">
        <p14:creationId xmlns:p14="http://schemas.microsoft.com/office/powerpoint/2010/main" val="405281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297E4-F706-4C24-AF2F-BE3A6CF21D5D}"/>
              </a:ext>
            </a:extLst>
          </p:cNvPr>
          <p:cNvSpPr>
            <a:spLocks noGrp="1"/>
          </p:cNvSpPr>
          <p:nvPr>
            <p:ph type="title"/>
          </p:nvPr>
        </p:nvSpPr>
        <p:spPr/>
        <p:txBody>
          <a:bodyPr/>
          <a:lstStyle/>
          <a:p>
            <a:r>
              <a:rPr lang="en-US" dirty="0"/>
              <a:t>In-class assignment</a:t>
            </a:r>
            <a:endParaRPr lang="en-GB" dirty="0"/>
          </a:p>
        </p:txBody>
      </p:sp>
      <p:sp>
        <p:nvSpPr>
          <p:cNvPr id="3" name="Content Placeholder 2">
            <a:extLst>
              <a:ext uri="{FF2B5EF4-FFF2-40B4-BE49-F238E27FC236}">
                <a16:creationId xmlns:a16="http://schemas.microsoft.com/office/drawing/2014/main" id="{3D1EBC1B-5E6E-4683-A694-B443CE153496}"/>
              </a:ext>
            </a:extLst>
          </p:cNvPr>
          <p:cNvSpPr>
            <a:spLocks noGrp="1"/>
          </p:cNvSpPr>
          <p:nvPr>
            <p:ph idx="1"/>
          </p:nvPr>
        </p:nvSpPr>
        <p:spPr>
          <a:xfrm>
            <a:off x="838200" y="1825625"/>
            <a:ext cx="10515600" cy="2578735"/>
          </a:xfrm>
        </p:spPr>
        <p:txBody>
          <a:bodyPr>
            <a:normAutofit fontScale="92500" lnSpcReduction="20000"/>
          </a:bodyPr>
          <a:lstStyle/>
          <a:p>
            <a:pPr marL="0" indent="0">
              <a:buNone/>
            </a:pPr>
            <a:r>
              <a:rPr lang="en-US" dirty="0"/>
              <a:t>Make a short (4–6 pages) PowerPoint presentation on one of these topics:</a:t>
            </a:r>
          </a:p>
          <a:p>
            <a:r>
              <a:rPr lang="en-US" dirty="0"/>
              <a:t>your favorite band, singer, composer, sports team, player(s)</a:t>
            </a:r>
          </a:p>
          <a:p>
            <a:r>
              <a:rPr lang="en-US" dirty="0"/>
              <a:t>your home town, hobbies, pets</a:t>
            </a:r>
          </a:p>
          <a:p>
            <a:r>
              <a:rPr lang="en-US" dirty="0"/>
              <a:t>your favorite foods, video game(s), movie(s), actor(s), anime characters</a:t>
            </a:r>
          </a:p>
          <a:p>
            <a:r>
              <a:rPr lang="en-US" dirty="0"/>
              <a:t>anything else you can think of that you find interesting.</a:t>
            </a:r>
          </a:p>
          <a:p>
            <a:pPr marL="0" indent="0">
              <a:buNone/>
            </a:pPr>
            <a:r>
              <a:rPr lang="en-GB" dirty="0"/>
              <a:t>You must use </a:t>
            </a:r>
            <a:r>
              <a:rPr lang="en-GB" i="1" dirty="0"/>
              <a:t>at least five </a:t>
            </a:r>
            <a:r>
              <a:rPr lang="en-GB" dirty="0"/>
              <a:t>of these elements to present </a:t>
            </a:r>
            <a:r>
              <a:rPr lang="en-GB" i="1" dirty="0"/>
              <a:t>actual content</a:t>
            </a:r>
            <a:r>
              <a:rPr lang="en-GB" dirty="0"/>
              <a:t>:</a:t>
            </a:r>
          </a:p>
        </p:txBody>
      </p:sp>
      <p:sp>
        <p:nvSpPr>
          <p:cNvPr id="5" name="Content Placeholder 2">
            <a:extLst>
              <a:ext uri="{FF2B5EF4-FFF2-40B4-BE49-F238E27FC236}">
                <a16:creationId xmlns:a16="http://schemas.microsoft.com/office/drawing/2014/main" id="{74328CBE-F954-4B96-900D-318E7A56F30C}"/>
              </a:ext>
            </a:extLst>
          </p:cNvPr>
          <p:cNvSpPr txBox="1">
            <a:spLocks/>
          </p:cNvSpPr>
          <p:nvPr/>
        </p:nvSpPr>
        <p:spPr>
          <a:xfrm>
            <a:off x="838200" y="4282440"/>
            <a:ext cx="5021580" cy="208851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two-level list</a:t>
            </a:r>
          </a:p>
          <a:p>
            <a:r>
              <a:rPr lang="en-GB" dirty="0"/>
              <a:t>table (not using the default style)</a:t>
            </a:r>
          </a:p>
          <a:p>
            <a:r>
              <a:rPr lang="en-GB" dirty="0"/>
              <a:t>static picture or slide background</a:t>
            </a:r>
          </a:p>
          <a:p>
            <a:r>
              <a:rPr lang="en-GB" dirty="0"/>
              <a:t>video, audio, or screen recording</a:t>
            </a:r>
          </a:p>
          <a:p>
            <a:r>
              <a:rPr lang="en-GB" dirty="0"/>
              <a:t>rotated text box with border</a:t>
            </a:r>
          </a:p>
        </p:txBody>
      </p:sp>
      <p:sp>
        <p:nvSpPr>
          <p:cNvPr id="6" name="Content Placeholder 2">
            <a:extLst>
              <a:ext uri="{FF2B5EF4-FFF2-40B4-BE49-F238E27FC236}">
                <a16:creationId xmlns:a16="http://schemas.microsoft.com/office/drawing/2014/main" id="{70F309A4-F884-463D-BD9B-DDB6AC626A53}"/>
              </a:ext>
            </a:extLst>
          </p:cNvPr>
          <p:cNvSpPr txBox="1">
            <a:spLocks/>
          </p:cNvSpPr>
          <p:nvPr/>
        </p:nvSpPr>
        <p:spPr>
          <a:xfrm>
            <a:off x="6332220" y="4290060"/>
            <a:ext cx="5021580" cy="208851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smart art or a chart</a:t>
            </a:r>
          </a:p>
          <a:p>
            <a:r>
              <a:rPr lang="en-US" dirty="0"/>
              <a:t>automatic slide numbering</a:t>
            </a:r>
          </a:p>
          <a:p>
            <a:r>
              <a:rPr lang="en-GB" b="1" dirty="0"/>
              <a:t>bold</a:t>
            </a:r>
            <a:r>
              <a:rPr lang="en-GB" dirty="0"/>
              <a:t>, </a:t>
            </a:r>
            <a:r>
              <a:rPr lang="en-GB" i="1" dirty="0"/>
              <a:t>italic</a:t>
            </a:r>
            <a:r>
              <a:rPr lang="en-GB" dirty="0"/>
              <a:t>, and </a:t>
            </a:r>
            <a:r>
              <a:rPr lang="en-GB" dirty="0">
                <a:highlight>
                  <a:srgbClr val="FFFF00"/>
                </a:highlight>
              </a:rPr>
              <a:t>highlighted</a:t>
            </a:r>
            <a:r>
              <a:rPr lang="en-GB" dirty="0"/>
              <a:t> text</a:t>
            </a:r>
          </a:p>
          <a:p>
            <a:r>
              <a:rPr lang="en-GB" dirty="0"/>
              <a:t>arrows from text to a picture</a:t>
            </a:r>
          </a:p>
          <a:p>
            <a:r>
              <a:rPr lang="en-GB" dirty="0"/>
              <a:t>link or zoom to another slide</a:t>
            </a:r>
          </a:p>
        </p:txBody>
      </p:sp>
    </p:spTree>
    <p:extLst>
      <p:ext uri="{BB962C8B-B14F-4D97-AF65-F5344CB8AC3E}">
        <p14:creationId xmlns:p14="http://schemas.microsoft.com/office/powerpoint/2010/main" val="3688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86AC1-5FAA-424B-A882-8ADDB6FCEB51}"/>
              </a:ext>
            </a:extLst>
          </p:cNvPr>
          <p:cNvSpPr>
            <a:spLocks noGrp="1"/>
          </p:cNvSpPr>
          <p:nvPr>
            <p:ph type="title"/>
          </p:nvPr>
        </p:nvSpPr>
        <p:spPr/>
        <p:txBody>
          <a:bodyPr/>
          <a:lstStyle/>
          <a:p>
            <a:r>
              <a:rPr lang="en-US" dirty="0"/>
              <a:t>Examples of using the required features</a:t>
            </a:r>
            <a:endParaRPr lang="en-GB" dirty="0"/>
          </a:p>
        </p:txBody>
      </p:sp>
      <p:sp>
        <p:nvSpPr>
          <p:cNvPr id="3" name="Content Placeholder 2">
            <a:extLst>
              <a:ext uri="{FF2B5EF4-FFF2-40B4-BE49-F238E27FC236}">
                <a16:creationId xmlns:a16="http://schemas.microsoft.com/office/drawing/2014/main" id="{DFDEE5BC-AFC6-48AE-A66A-3FF17ACD8F4C}"/>
              </a:ext>
            </a:extLst>
          </p:cNvPr>
          <p:cNvSpPr>
            <a:spLocks noGrp="1"/>
          </p:cNvSpPr>
          <p:nvPr>
            <p:ph sz="half" idx="1"/>
          </p:nvPr>
        </p:nvSpPr>
        <p:spPr/>
        <p:txBody>
          <a:bodyPr>
            <a:normAutofit/>
          </a:bodyPr>
          <a:lstStyle/>
          <a:p>
            <a:pPr marL="0" indent="0">
              <a:buNone/>
            </a:pPr>
            <a:r>
              <a:rPr lang="en-US" dirty="0"/>
              <a:t>A table to indicate your top-three favorite songs or food items.</a:t>
            </a:r>
          </a:p>
          <a:p>
            <a:pPr marL="0" indent="0">
              <a:buNone/>
            </a:pPr>
            <a:r>
              <a:rPr lang="en-US" dirty="0"/>
              <a:t>A bullet list to indicate your top-three favorite band or team members, or food items, with a second level bullet list giving one or two reasons why.</a:t>
            </a:r>
          </a:p>
          <a:p>
            <a:pPr marL="0" indent="0">
              <a:buNone/>
            </a:pPr>
            <a:r>
              <a:rPr lang="en-US" dirty="0"/>
              <a:t>Pictures of food, audio clips of songs, video clips of performances or movie trailers.</a:t>
            </a:r>
            <a:endParaRPr lang="en-GB" dirty="0"/>
          </a:p>
        </p:txBody>
      </p:sp>
      <p:sp>
        <p:nvSpPr>
          <p:cNvPr id="4" name="Content Placeholder 3">
            <a:extLst>
              <a:ext uri="{FF2B5EF4-FFF2-40B4-BE49-F238E27FC236}">
                <a16:creationId xmlns:a16="http://schemas.microsoft.com/office/drawing/2014/main" id="{3E96468B-0164-4A2F-97D5-468991BA3C6E}"/>
              </a:ext>
            </a:extLst>
          </p:cNvPr>
          <p:cNvSpPr>
            <a:spLocks noGrp="1"/>
          </p:cNvSpPr>
          <p:nvPr>
            <p:ph sz="half" idx="2"/>
          </p:nvPr>
        </p:nvSpPr>
        <p:spPr/>
        <p:txBody>
          <a:bodyPr>
            <a:normAutofit/>
          </a:bodyPr>
          <a:lstStyle/>
          <a:p>
            <a:pPr marL="0" indent="0">
              <a:buNone/>
            </a:pPr>
            <a:r>
              <a:rPr lang="en-US" dirty="0"/>
              <a:t>A rotated text box with your name on the title page.</a:t>
            </a:r>
            <a:endParaRPr lang="en-GB" dirty="0"/>
          </a:p>
          <a:p>
            <a:pPr marL="0" indent="0">
              <a:buNone/>
            </a:pPr>
            <a:r>
              <a:rPr lang="en-US" dirty="0"/>
              <a:t>“Process” SmartArt showing the sequence of album releases, foods served in a meal, etc.</a:t>
            </a:r>
          </a:p>
          <a:p>
            <a:pPr marL="0" indent="0">
              <a:buNone/>
            </a:pPr>
            <a:r>
              <a:rPr lang="en-GB" dirty="0"/>
              <a:t>Arrows from names of people or foods to a picture on the same page.</a:t>
            </a:r>
          </a:p>
          <a:p>
            <a:pPr marL="0" indent="0">
              <a:buNone/>
            </a:pPr>
            <a:r>
              <a:rPr lang="en-GB" sz="1500" dirty="0"/>
              <a:t>Remember: you only need to use </a:t>
            </a:r>
            <a:r>
              <a:rPr lang="en-GB" sz="1500" u="sng" dirty="0"/>
              <a:t>five</a:t>
            </a:r>
            <a:r>
              <a:rPr lang="en-GB" sz="1500" dirty="0"/>
              <a:t> features but using more than five is OK too, if you want to.  Every feature you use must present real content (e.g., an empty table scores no points).</a:t>
            </a:r>
          </a:p>
        </p:txBody>
      </p:sp>
    </p:spTree>
    <p:extLst>
      <p:ext uri="{BB962C8B-B14F-4D97-AF65-F5344CB8AC3E}">
        <p14:creationId xmlns:p14="http://schemas.microsoft.com/office/powerpoint/2010/main" val="297226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7783F-D127-4416-BB6F-A1A55852DD2D}"/>
              </a:ext>
            </a:extLst>
          </p:cNvPr>
          <p:cNvSpPr>
            <a:spLocks noGrp="1"/>
          </p:cNvSpPr>
          <p:nvPr>
            <p:ph type="title"/>
          </p:nvPr>
        </p:nvSpPr>
        <p:spPr/>
        <p:txBody>
          <a:bodyPr/>
          <a:lstStyle/>
          <a:p>
            <a:r>
              <a:rPr lang="en-US" dirty="0"/>
              <a:t>Challenges</a:t>
            </a:r>
            <a:endParaRPr lang="en-GB" dirty="0"/>
          </a:p>
        </p:txBody>
      </p:sp>
      <p:sp>
        <p:nvSpPr>
          <p:cNvPr id="5" name="Content Placeholder 4">
            <a:extLst>
              <a:ext uri="{FF2B5EF4-FFF2-40B4-BE49-F238E27FC236}">
                <a16:creationId xmlns:a16="http://schemas.microsoft.com/office/drawing/2014/main" id="{B6F69512-BE41-4CAE-BB39-71F6B6F34F49}"/>
              </a:ext>
            </a:extLst>
          </p:cNvPr>
          <p:cNvSpPr>
            <a:spLocks noGrp="1"/>
          </p:cNvSpPr>
          <p:nvPr>
            <p:ph idx="1"/>
          </p:nvPr>
        </p:nvSpPr>
        <p:spPr/>
        <p:txBody>
          <a:bodyPr/>
          <a:lstStyle/>
          <a:p>
            <a:pPr marL="0" indent="0">
              <a:buNone/>
            </a:pPr>
            <a:r>
              <a:rPr lang="en-US" dirty="0"/>
              <a:t>I</a:t>
            </a:r>
            <a:r>
              <a:rPr lang="en-GB" dirty="0"/>
              <a:t>f you finish the main assignment before the end of class, </a:t>
            </a:r>
            <a:r>
              <a:rPr lang="en-GB" b="1" dirty="0"/>
              <a:t>submit your work</a:t>
            </a:r>
            <a:r>
              <a:rPr lang="en-GB" dirty="0"/>
              <a:t> and then try one or both of the challenges on the following slides.</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51216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60AB1-FFC3-419D-B7AD-A555DB5F3C65}"/>
              </a:ext>
            </a:extLst>
          </p:cNvPr>
          <p:cNvSpPr>
            <a:spLocks noGrp="1"/>
          </p:cNvSpPr>
          <p:nvPr>
            <p:ph type="title"/>
          </p:nvPr>
        </p:nvSpPr>
        <p:spPr/>
        <p:txBody>
          <a:bodyPr/>
          <a:lstStyle/>
          <a:p>
            <a:r>
              <a:rPr lang="en-US" dirty="0"/>
              <a:t>Challenge #1 – intermediate</a:t>
            </a:r>
            <a:endParaRPr lang="en-GB" dirty="0"/>
          </a:p>
        </p:txBody>
      </p:sp>
      <p:sp>
        <p:nvSpPr>
          <p:cNvPr id="11" name="Content Placeholder 2">
            <a:extLst>
              <a:ext uri="{FF2B5EF4-FFF2-40B4-BE49-F238E27FC236}">
                <a16:creationId xmlns:a16="http://schemas.microsoft.com/office/drawing/2014/main" id="{A77FAB37-6EDC-442A-8D14-704C6896A219}"/>
              </a:ext>
            </a:extLst>
          </p:cNvPr>
          <p:cNvSpPr>
            <a:spLocks noGrp="1"/>
          </p:cNvSpPr>
          <p:nvPr>
            <p:ph idx="1"/>
          </p:nvPr>
        </p:nvSpPr>
        <p:spPr>
          <a:xfrm>
            <a:off x="838200" y="1825625"/>
            <a:ext cx="10515600" cy="4667250"/>
          </a:xfrm>
        </p:spPr>
        <p:txBody>
          <a:bodyPr>
            <a:normAutofit fontScale="77500" lnSpcReduction="20000"/>
          </a:bodyPr>
          <a:lstStyle/>
          <a:p>
            <a:pPr marL="0" indent="0">
              <a:buNone/>
            </a:pPr>
            <a:r>
              <a:rPr lang="en-US" dirty="0"/>
              <a:t>Create a 5×5 table indicating when the four seasons </a:t>
            </a:r>
            <a:r>
              <a:rPr lang="en-US" b="1" dirty="0"/>
              <a:t>start</a:t>
            </a:r>
            <a:r>
              <a:rPr lang="en-US" dirty="0"/>
              <a:t> and </a:t>
            </a:r>
            <a:r>
              <a:rPr lang="en-US" b="1" dirty="0"/>
              <a:t>end</a:t>
            </a:r>
            <a:r>
              <a:rPr lang="en-US" dirty="0"/>
              <a:t> in Japan</a:t>
            </a:r>
          </a:p>
          <a:p>
            <a:r>
              <a:rPr lang="en-US" b="1" dirty="0"/>
              <a:t>spring</a:t>
            </a:r>
            <a:r>
              <a:rPr lang="en-US" dirty="0"/>
              <a:t> March-May</a:t>
            </a:r>
          </a:p>
          <a:p>
            <a:r>
              <a:rPr lang="en-US" b="1" dirty="0"/>
              <a:t>summer</a:t>
            </a:r>
            <a:r>
              <a:rPr lang="en-US" dirty="0"/>
              <a:t> June-August</a:t>
            </a:r>
          </a:p>
          <a:p>
            <a:r>
              <a:rPr lang="en-US" b="1" dirty="0"/>
              <a:t>autumn</a:t>
            </a:r>
            <a:r>
              <a:rPr lang="en-US" dirty="0"/>
              <a:t> September-November</a:t>
            </a:r>
          </a:p>
          <a:p>
            <a:r>
              <a:rPr lang="en-US" b="1" dirty="0"/>
              <a:t>winter</a:t>
            </a:r>
            <a:r>
              <a:rPr lang="en-US" dirty="0"/>
              <a:t> December-February</a:t>
            </a:r>
          </a:p>
          <a:p>
            <a:pPr marL="0" indent="0">
              <a:buNone/>
            </a:pPr>
            <a:r>
              <a:rPr lang="en-US" dirty="0"/>
              <a:t>and the </a:t>
            </a:r>
            <a:r>
              <a:rPr lang="en-US" b="1" dirty="0"/>
              <a:t>average temperature </a:t>
            </a:r>
            <a:r>
              <a:rPr lang="en-US" dirty="0"/>
              <a:t>in each season: 14, 25, 18, 5.</a:t>
            </a:r>
          </a:p>
          <a:p>
            <a:pPr marL="0" indent="0">
              <a:buNone/>
            </a:pPr>
            <a:r>
              <a:rPr lang="en-US" dirty="0"/>
              <a:t>Make the left column wider to accommodate the label “average temperature” without breaking the line.</a:t>
            </a:r>
          </a:p>
          <a:p>
            <a:pPr marL="0" indent="0">
              <a:buNone/>
            </a:pPr>
            <a:r>
              <a:rPr lang="en-US" dirty="0"/>
              <a:t>Distribute the remaining space equally among the other columns.</a:t>
            </a:r>
          </a:p>
          <a:p>
            <a:pPr marL="0" indent="0">
              <a:buNone/>
            </a:pPr>
            <a:r>
              <a:rPr lang="en-US" dirty="0"/>
              <a:t>Shade only the cells that have content in them, using different </a:t>
            </a:r>
            <a:r>
              <a:rPr lang="en-US" dirty="0" err="1"/>
              <a:t>colours</a:t>
            </a:r>
            <a:r>
              <a:rPr lang="en-US" dirty="0"/>
              <a:t> than the sample.</a:t>
            </a:r>
          </a:p>
          <a:p>
            <a:pPr marL="0" indent="0">
              <a:buNone/>
            </a:pPr>
            <a:r>
              <a:rPr lang="en-US" dirty="0"/>
              <a:t>Right-align the row headings, </a:t>
            </a:r>
            <a:r>
              <a:rPr lang="en-US" dirty="0" err="1"/>
              <a:t>centre</a:t>
            </a:r>
            <a:r>
              <a:rPr lang="en-US" dirty="0"/>
              <a:t>-align everything else.</a:t>
            </a:r>
          </a:p>
          <a:p>
            <a:pPr marL="0" indent="0">
              <a:buNone/>
            </a:pPr>
            <a:r>
              <a:rPr lang="en-US" dirty="0"/>
              <a:t>Put pictures illustrating each season in the last row, different to the ones in the sample.</a:t>
            </a:r>
          </a:p>
          <a:p>
            <a:pPr marL="0" indent="0">
              <a:buNone/>
            </a:pPr>
            <a:r>
              <a:rPr lang="en-US" dirty="0"/>
              <a:t>If you need some hints, click on: </a:t>
            </a:r>
            <a:r>
              <a:rPr lang="en-US" dirty="0">
                <a:latin typeface="Segoe UI" panose="020B0502040204020203" pitchFamily="34" charset="0"/>
                <a:cs typeface="Segoe UI" panose="020B0502040204020203" pitchFamily="34" charset="0"/>
              </a:rPr>
              <a:t>View &gt; Show &gt; Notes</a:t>
            </a:r>
            <a:endParaRPr lang="en-US" dirty="0"/>
          </a:p>
        </p:txBody>
      </p:sp>
      <p:pic>
        <p:nvPicPr>
          <p:cNvPr id="12" name="Picture 11">
            <a:extLst>
              <a:ext uri="{FF2B5EF4-FFF2-40B4-BE49-F238E27FC236}">
                <a16:creationId xmlns:a16="http://schemas.microsoft.com/office/drawing/2014/main" id="{9C08FA2E-26FF-4978-B1F1-3A1FD453A403}"/>
              </a:ext>
            </a:extLst>
          </p:cNvPr>
          <p:cNvPicPr>
            <a:picLocks noChangeAspect="1"/>
          </p:cNvPicPr>
          <p:nvPr/>
        </p:nvPicPr>
        <p:blipFill rotWithShape="1">
          <a:blip r:embed="rId3"/>
          <a:srcRect l="5379" t="8224" r="6127" b="17112"/>
          <a:stretch/>
        </p:blipFill>
        <p:spPr>
          <a:xfrm>
            <a:off x="8481060" y="0"/>
            <a:ext cx="3710940" cy="1761124"/>
          </a:xfrm>
          <a:prstGeom prst="rect">
            <a:avLst/>
          </a:prstGeom>
        </p:spPr>
      </p:pic>
    </p:spTree>
    <p:extLst>
      <p:ext uri="{BB962C8B-B14F-4D97-AF65-F5344CB8AC3E}">
        <p14:creationId xmlns:p14="http://schemas.microsoft.com/office/powerpoint/2010/main" val="2095280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DDA6-8792-4DE1-8308-3393BC839536}"/>
              </a:ext>
            </a:extLst>
          </p:cNvPr>
          <p:cNvSpPr>
            <a:spLocks noGrp="1"/>
          </p:cNvSpPr>
          <p:nvPr>
            <p:ph type="title"/>
          </p:nvPr>
        </p:nvSpPr>
        <p:spPr/>
        <p:txBody>
          <a:bodyPr/>
          <a:lstStyle/>
          <a:p>
            <a:r>
              <a:rPr lang="en-US" dirty="0"/>
              <a:t>Challenge #2 – advanced</a:t>
            </a:r>
            <a:endParaRPr lang="en-GB" dirty="0"/>
          </a:p>
        </p:txBody>
      </p:sp>
      <p:sp>
        <p:nvSpPr>
          <p:cNvPr id="3" name="Content Placeholder 2">
            <a:extLst>
              <a:ext uri="{FF2B5EF4-FFF2-40B4-BE49-F238E27FC236}">
                <a16:creationId xmlns:a16="http://schemas.microsoft.com/office/drawing/2014/main" id="{AB890BDC-400A-4C3B-95EC-C2E7FFFF373B}"/>
              </a:ext>
            </a:extLst>
          </p:cNvPr>
          <p:cNvSpPr>
            <a:spLocks noGrp="1"/>
          </p:cNvSpPr>
          <p:nvPr>
            <p:ph idx="1"/>
          </p:nvPr>
        </p:nvSpPr>
        <p:spPr/>
        <p:txBody>
          <a:bodyPr/>
          <a:lstStyle/>
          <a:p>
            <a:pPr marL="0" indent="0">
              <a:buNone/>
            </a:pPr>
            <a:r>
              <a:rPr lang="en-US" dirty="0"/>
              <a:t>Create a slide with a SmartArt graphic that shows a cyclic or linear process with at least four stages. </a:t>
            </a:r>
            <a:r>
              <a:rPr lang="en-US" dirty="0" err="1"/>
              <a:t>E.g</a:t>
            </a:r>
            <a:r>
              <a:rPr lang="en-US" dirty="0"/>
              <a:t>:</a:t>
            </a:r>
          </a:p>
          <a:p>
            <a:r>
              <a:rPr lang="en-US" dirty="0"/>
              <a:t>the cycle of seasons</a:t>
            </a:r>
          </a:p>
          <a:p>
            <a:r>
              <a:rPr lang="en-US" dirty="0"/>
              <a:t>a typical daily cycle (wake, work, eat, work, sleep)</a:t>
            </a:r>
          </a:p>
          <a:p>
            <a:r>
              <a:rPr lang="en-US" dirty="0"/>
              <a:t>a linear career path (play, study, work, retire, play).</a:t>
            </a:r>
          </a:p>
          <a:p>
            <a:pPr marL="0" indent="0">
              <a:buNone/>
            </a:pPr>
            <a:r>
              <a:rPr lang="en-US" dirty="0"/>
              <a:t>Use animations to initially hide the content part of the slide.  When you click the mouse the first stage of the cycle or sequence fades into view, followed automatically by the others – one at a time, in sequence – with a 5-second pause before each one.</a:t>
            </a:r>
            <a:endParaRPr lang="en-GB" dirty="0"/>
          </a:p>
        </p:txBody>
      </p:sp>
    </p:spTree>
    <p:extLst>
      <p:ext uri="{BB962C8B-B14F-4D97-AF65-F5344CB8AC3E}">
        <p14:creationId xmlns:p14="http://schemas.microsoft.com/office/powerpoint/2010/main" val="4234671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747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Segoe UI</vt:lpstr>
      <vt:lpstr>Office Theme</vt:lpstr>
      <vt:lpstr>Information Literacy</vt:lpstr>
      <vt:lpstr>In-class assignment</vt:lpstr>
      <vt:lpstr>Examples of using the required features</vt:lpstr>
      <vt:lpstr>Challenges</vt:lpstr>
      <vt:lpstr>Challenge #1 – intermediate</vt:lpstr>
      <vt:lpstr>Challenge #2 – advanced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piumarta</dc:creator>
  <cp:lastModifiedBy>piumarta</cp:lastModifiedBy>
  <cp:revision>90</cp:revision>
  <dcterms:created xsi:type="dcterms:W3CDTF">2020-10-01T04:40:18Z</dcterms:created>
  <dcterms:modified xsi:type="dcterms:W3CDTF">2020-10-01T07:11:33Z</dcterms:modified>
</cp:coreProperties>
</file>